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61" r:id="rId5"/>
    <p:sldId id="262" r:id="rId6"/>
    <p:sldId id="259" r:id="rId7"/>
    <p:sldId id="264" r:id="rId8"/>
    <p:sldId id="260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AF05A2-F8FC-43C6-BAA9-C921D841474B}" type="datetimeFigureOut">
              <a:rPr lang="es-PE" smtClean="0"/>
              <a:t>06/03/2015</a:t>
            </a:fld>
            <a:endParaRPr lang="es-PE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40A37C-A4A9-4837-BACC-CBCE8D00169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660354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685669" indent="-263719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054875" indent="-210975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476825" indent="-210975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1898774" indent="-210975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320724" indent="-210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742674" indent="-210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164624" indent="-210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586574" indent="-210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6FE15134-E5C9-4BEC-B0CE-DEFCC17CDE16}" type="slidenum">
              <a:rPr lang="es-CL" altLang="es-PE" smtClean="0">
                <a:latin typeface="Arial" charset="0"/>
                <a:cs typeface="Arial" charset="0"/>
              </a:rPr>
              <a:pPr eaLnBrk="1" hangingPunct="1"/>
              <a:t>3</a:t>
            </a:fld>
            <a:endParaRPr lang="es-CL" altLang="es-PE" smtClean="0">
              <a:latin typeface="Arial" charset="0"/>
              <a:cs typeface="Arial" charset="0"/>
            </a:endParaRPr>
          </a:p>
        </p:txBody>
      </p:sp>
      <p:sp>
        <p:nvSpPr>
          <p:cNvPr id="100355" name="Rectangle 12"/>
          <p:cNvSpPr txBox="1">
            <a:spLocks noGrp="1" noChangeArrowheads="1"/>
          </p:cNvSpPr>
          <p:nvPr/>
        </p:nvSpPr>
        <p:spPr bwMode="auto">
          <a:xfrm>
            <a:off x="3884258" y="8685878"/>
            <a:ext cx="2963012" cy="446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88" tIns="46794" rIns="89988" bIns="46794" anchor="b"/>
          <a:lstStyle>
            <a:lvl1pPr defTabSz="495300" eaLnBrk="0" hangingPunct="0">
              <a:tabLst>
                <a:tab pos="0" algn="l"/>
                <a:tab pos="495300" algn="l"/>
                <a:tab pos="990600" algn="l"/>
                <a:tab pos="1485900" algn="l"/>
                <a:tab pos="1981200" algn="l"/>
                <a:tab pos="2476500" algn="l"/>
                <a:tab pos="2971800" algn="l"/>
                <a:tab pos="3467100" algn="l"/>
                <a:tab pos="3962400" algn="l"/>
                <a:tab pos="4457700" algn="l"/>
                <a:tab pos="4953000" algn="l"/>
                <a:tab pos="5448300" algn="l"/>
                <a:tab pos="5943600" algn="l"/>
                <a:tab pos="6438900" algn="l"/>
                <a:tab pos="6934200" algn="l"/>
                <a:tab pos="7429500" algn="l"/>
                <a:tab pos="7924800" algn="l"/>
                <a:tab pos="8420100" algn="l"/>
                <a:tab pos="8915400" algn="l"/>
                <a:tab pos="9410700" algn="l"/>
                <a:tab pos="9906000" algn="l"/>
              </a:tabLs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defTabSz="495300" eaLnBrk="0" hangingPunct="0">
              <a:tabLst>
                <a:tab pos="0" algn="l"/>
                <a:tab pos="495300" algn="l"/>
                <a:tab pos="990600" algn="l"/>
                <a:tab pos="1485900" algn="l"/>
                <a:tab pos="1981200" algn="l"/>
                <a:tab pos="2476500" algn="l"/>
                <a:tab pos="2971800" algn="l"/>
                <a:tab pos="3467100" algn="l"/>
                <a:tab pos="3962400" algn="l"/>
                <a:tab pos="4457700" algn="l"/>
                <a:tab pos="4953000" algn="l"/>
                <a:tab pos="5448300" algn="l"/>
                <a:tab pos="5943600" algn="l"/>
                <a:tab pos="6438900" algn="l"/>
                <a:tab pos="6934200" algn="l"/>
                <a:tab pos="7429500" algn="l"/>
                <a:tab pos="7924800" algn="l"/>
                <a:tab pos="8420100" algn="l"/>
                <a:tab pos="8915400" algn="l"/>
                <a:tab pos="9410700" algn="l"/>
                <a:tab pos="9906000" algn="l"/>
              </a:tabLs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defTabSz="495300" eaLnBrk="0" hangingPunct="0">
              <a:tabLst>
                <a:tab pos="0" algn="l"/>
                <a:tab pos="495300" algn="l"/>
                <a:tab pos="990600" algn="l"/>
                <a:tab pos="1485900" algn="l"/>
                <a:tab pos="1981200" algn="l"/>
                <a:tab pos="2476500" algn="l"/>
                <a:tab pos="2971800" algn="l"/>
                <a:tab pos="3467100" algn="l"/>
                <a:tab pos="3962400" algn="l"/>
                <a:tab pos="4457700" algn="l"/>
                <a:tab pos="4953000" algn="l"/>
                <a:tab pos="5448300" algn="l"/>
                <a:tab pos="5943600" algn="l"/>
                <a:tab pos="6438900" algn="l"/>
                <a:tab pos="6934200" algn="l"/>
                <a:tab pos="7429500" algn="l"/>
                <a:tab pos="7924800" algn="l"/>
                <a:tab pos="8420100" algn="l"/>
                <a:tab pos="8915400" algn="l"/>
                <a:tab pos="9410700" algn="l"/>
                <a:tab pos="9906000" algn="l"/>
              </a:tabLs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defTabSz="495300" eaLnBrk="0" hangingPunct="0">
              <a:tabLst>
                <a:tab pos="0" algn="l"/>
                <a:tab pos="495300" algn="l"/>
                <a:tab pos="990600" algn="l"/>
                <a:tab pos="1485900" algn="l"/>
                <a:tab pos="1981200" algn="l"/>
                <a:tab pos="2476500" algn="l"/>
                <a:tab pos="2971800" algn="l"/>
                <a:tab pos="3467100" algn="l"/>
                <a:tab pos="3962400" algn="l"/>
                <a:tab pos="4457700" algn="l"/>
                <a:tab pos="4953000" algn="l"/>
                <a:tab pos="5448300" algn="l"/>
                <a:tab pos="5943600" algn="l"/>
                <a:tab pos="6438900" algn="l"/>
                <a:tab pos="6934200" algn="l"/>
                <a:tab pos="7429500" algn="l"/>
                <a:tab pos="7924800" algn="l"/>
                <a:tab pos="8420100" algn="l"/>
                <a:tab pos="8915400" algn="l"/>
                <a:tab pos="9410700" algn="l"/>
                <a:tab pos="9906000" algn="l"/>
              </a:tabLs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defTabSz="495300" eaLnBrk="0" hangingPunct="0">
              <a:tabLst>
                <a:tab pos="0" algn="l"/>
                <a:tab pos="495300" algn="l"/>
                <a:tab pos="990600" algn="l"/>
                <a:tab pos="1485900" algn="l"/>
                <a:tab pos="1981200" algn="l"/>
                <a:tab pos="2476500" algn="l"/>
                <a:tab pos="2971800" algn="l"/>
                <a:tab pos="3467100" algn="l"/>
                <a:tab pos="3962400" algn="l"/>
                <a:tab pos="4457700" algn="l"/>
                <a:tab pos="4953000" algn="l"/>
                <a:tab pos="5448300" algn="l"/>
                <a:tab pos="5943600" algn="l"/>
                <a:tab pos="6438900" algn="l"/>
                <a:tab pos="6934200" algn="l"/>
                <a:tab pos="7429500" algn="l"/>
                <a:tab pos="7924800" algn="l"/>
                <a:tab pos="8420100" algn="l"/>
                <a:tab pos="8915400" algn="l"/>
                <a:tab pos="9410700" algn="l"/>
                <a:tab pos="9906000" algn="l"/>
              </a:tabLs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defTabSz="4953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95300" algn="l"/>
                <a:tab pos="990600" algn="l"/>
                <a:tab pos="1485900" algn="l"/>
                <a:tab pos="1981200" algn="l"/>
                <a:tab pos="2476500" algn="l"/>
                <a:tab pos="2971800" algn="l"/>
                <a:tab pos="3467100" algn="l"/>
                <a:tab pos="3962400" algn="l"/>
                <a:tab pos="4457700" algn="l"/>
                <a:tab pos="4953000" algn="l"/>
                <a:tab pos="5448300" algn="l"/>
                <a:tab pos="5943600" algn="l"/>
                <a:tab pos="6438900" algn="l"/>
                <a:tab pos="6934200" algn="l"/>
                <a:tab pos="7429500" algn="l"/>
                <a:tab pos="7924800" algn="l"/>
                <a:tab pos="8420100" algn="l"/>
                <a:tab pos="8915400" algn="l"/>
                <a:tab pos="9410700" algn="l"/>
                <a:tab pos="9906000" algn="l"/>
              </a:tabLs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defTabSz="4953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95300" algn="l"/>
                <a:tab pos="990600" algn="l"/>
                <a:tab pos="1485900" algn="l"/>
                <a:tab pos="1981200" algn="l"/>
                <a:tab pos="2476500" algn="l"/>
                <a:tab pos="2971800" algn="l"/>
                <a:tab pos="3467100" algn="l"/>
                <a:tab pos="3962400" algn="l"/>
                <a:tab pos="4457700" algn="l"/>
                <a:tab pos="4953000" algn="l"/>
                <a:tab pos="5448300" algn="l"/>
                <a:tab pos="5943600" algn="l"/>
                <a:tab pos="6438900" algn="l"/>
                <a:tab pos="6934200" algn="l"/>
                <a:tab pos="7429500" algn="l"/>
                <a:tab pos="7924800" algn="l"/>
                <a:tab pos="8420100" algn="l"/>
                <a:tab pos="8915400" algn="l"/>
                <a:tab pos="9410700" algn="l"/>
                <a:tab pos="9906000" algn="l"/>
              </a:tabLs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defTabSz="4953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95300" algn="l"/>
                <a:tab pos="990600" algn="l"/>
                <a:tab pos="1485900" algn="l"/>
                <a:tab pos="1981200" algn="l"/>
                <a:tab pos="2476500" algn="l"/>
                <a:tab pos="2971800" algn="l"/>
                <a:tab pos="3467100" algn="l"/>
                <a:tab pos="3962400" algn="l"/>
                <a:tab pos="4457700" algn="l"/>
                <a:tab pos="4953000" algn="l"/>
                <a:tab pos="5448300" algn="l"/>
                <a:tab pos="5943600" algn="l"/>
                <a:tab pos="6438900" algn="l"/>
                <a:tab pos="6934200" algn="l"/>
                <a:tab pos="7429500" algn="l"/>
                <a:tab pos="7924800" algn="l"/>
                <a:tab pos="8420100" algn="l"/>
                <a:tab pos="8915400" algn="l"/>
                <a:tab pos="9410700" algn="l"/>
                <a:tab pos="9906000" algn="l"/>
              </a:tabLs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defTabSz="4953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95300" algn="l"/>
                <a:tab pos="990600" algn="l"/>
                <a:tab pos="1485900" algn="l"/>
                <a:tab pos="1981200" algn="l"/>
                <a:tab pos="2476500" algn="l"/>
                <a:tab pos="2971800" algn="l"/>
                <a:tab pos="3467100" algn="l"/>
                <a:tab pos="3962400" algn="l"/>
                <a:tab pos="4457700" algn="l"/>
                <a:tab pos="4953000" algn="l"/>
                <a:tab pos="5448300" algn="l"/>
                <a:tab pos="5943600" algn="l"/>
                <a:tab pos="6438900" algn="l"/>
                <a:tab pos="6934200" algn="l"/>
                <a:tab pos="7429500" algn="l"/>
                <a:tab pos="7924800" algn="l"/>
                <a:tab pos="8420100" algn="l"/>
                <a:tab pos="8915400" algn="l"/>
                <a:tab pos="9410700" algn="l"/>
                <a:tab pos="9906000" algn="l"/>
              </a:tabLs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r" eaLnBrk="1" hangingPunct="1"/>
            <a:fld id="{987807B9-A18F-463F-A780-3FD2B7AC96E1}" type="slidenum">
              <a:rPr lang="en-GB" altLang="es-PE" sz="1200">
                <a:solidFill>
                  <a:srgbClr val="000000"/>
                </a:solidFill>
                <a:latin typeface="Arial" charset="0"/>
                <a:cs typeface="Arial" charset="0"/>
              </a:rPr>
              <a:pPr algn="r" eaLnBrk="1" hangingPunct="1"/>
              <a:t>3</a:t>
            </a:fld>
            <a:endParaRPr lang="en-GB" altLang="es-PE" sz="12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grpSp>
        <p:nvGrpSpPr>
          <p:cNvPr id="100356" name="Group 1"/>
          <p:cNvGrpSpPr>
            <a:grpSpLocks/>
          </p:cNvGrpSpPr>
          <p:nvPr/>
        </p:nvGrpSpPr>
        <p:grpSpPr bwMode="auto">
          <a:xfrm>
            <a:off x="1371907" y="763063"/>
            <a:ext cx="5027769" cy="3772769"/>
            <a:chOff x="864" y="481"/>
            <a:chExt cx="3167" cy="2376"/>
          </a:xfrm>
        </p:grpSpPr>
        <p:sp>
          <p:nvSpPr>
            <p:cNvPr id="100358" name="Freeform 2"/>
            <p:cNvSpPr>
              <a:spLocks noChangeArrowheads="1"/>
            </p:cNvSpPr>
            <p:nvPr/>
          </p:nvSpPr>
          <p:spPr bwMode="auto">
            <a:xfrm>
              <a:off x="864" y="481"/>
              <a:ext cx="3168" cy="2377"/>
            </a:xfrm>
            <a:custGeom>
              <a:avLst/>
              <a:gdLst>
                <a:gd name="T0" fmla="*/ 0 w 13972"/>
                <a:gd name="T1" fmla="*/ 0 h 10480"/>
                <a:gd name="T2" fmla="*/ 0 w 13972"/>
                <a:gd name="T3" fmla="*/ 0 h 10480"/>
                <a:gd name="T4" fmla="*/ 0 w 13972"/>
                <a:gd name="T5" fmla="*/ 0 h 10480"/>
                <a:gd name="T6" fmla="*/ 0 w 13972"/>
                <a:gd name="T7" fmla="*/ 0 h 10480"/>
                <a:gd name="T8" fmla="*/ 0 w 13972"/>
                <a:gd name="T9" fmla="*/ 0 h 104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972"/>
                <a:gd name="T16" fmla="*/ 0 h 10480"/>
                <a:gd name="T17" fmla="*/ 13972 w 13972"/>
                <a:gd name="T18" fmla="*/ 10480 h 104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972" h="10480">
                  <a:moveTo>
                    <a:pt x="0" y="0"/>
                  </a:moveTo>
                  <a:lnTo>
                    <a:pt x="13971" y="0"/>
                  </a:lnTo>
                  <a:lnTo>
                    <a:pt x="13971" y="10479"/>
                  </a:lnTo>
                  <a:lnTo>
                    <a:pt x="0" y="10479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PE"/>
            </a:p>
          </p:txBody>
        </p:sp>
      </p:grpSp>
      <p:sp>
        <p:nvSpPr>
          <p:cNvPr id="100357" name="Rectangle 3"/>
          <p:cNvSpPr>
            <a:spLocks noGrp="1" noChangeArrowheads="1"/>
          </p:cNvSpPr>
          <p:nvPr>
            <p:ph type="body"/>
          </p:nvPr>
        </p:nvSpPr>
        <p:spPr>
          <a:xfrm>
            <a:off x="685187" y="4342939"/>
            <a:ext cx="5420181" cy="40507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988" tIns="46794" rIns="89988" bIns="46794" anchor="ctr"/>
          <a:lstStyle/>
          <a:p>
            <a:pPr eaLnBrk="1" hangingPunct="1"/>
            <a:endParaRPr lang="es-ES" altLang="es-P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12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685669" indent="-263719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054875" indent="-210975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476825" indent="-210975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1898774" indent="-210975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320724" indent="-210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742674" indent="-210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164624" indent="-210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586574" indent="-210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0F25DA4A-00D9-4555-8D38-E703DF71B338}" type="slidenum">
              <a:rPr lang="en-GB" altLang="es-PE" smtClean="0">
                <a:latin typeface="Arial" charset="0"/>
                <a:cs typeface="Arial" charset="0"/>
              </a:rPr>
              <a:pPr eaLnBrk="1" hangingPunct="1"/>
              <a:t>4</a:t>
            </a:fld>
            <a:endParaRPr lang="en-GB" altLang="es-PE" smtClean="0">
              <a:latin typeface="Arial" charset="0"/>
              <a:cs typeface="Arial" charset="0"/>
            </a:endParaRPr>
          </a:p>
        </p:txBody>
      </p:sp>
      <p:sp>
        <p:nvSpPr>
          <p:cNvPr id="102403" name="Text Box 1"/>
          <p:cNvSpPr txBox="1">
            <a:spLocks noChangeArrowheads="1"/>
          </p:cNvSpPr>
          <p:nvPr/>
        </p:nvSpPr>
        <p:spPr bwMode="auto">
          <a:xfrm>
            <a:off x="1143511" y="686474"/>
            <a:ext cx="4570978" cy="3428114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428" tIns="45714" rIns="91428" bIns="45714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endParaRPr lang="es-ES" altLang="es-PE"/>
          </a:p>
        </p:txBody>
      </p:sp>
      <p:sp>
        <p:nvSpPr>
          <p:cNvPr id="102404" name="Rectangle 2"/>
          <p:cNvSpPr>
            <a:spLocks noGrp="1" noChangeArrowheads="1"/>
          </p:cNvSpPr>
          <p:nvPr>
            <p:ph type="body"/>
          </p:nvPr>
        </p:nvSpPr>
        <p:spPr>
          <a:xfrm>
            <a:off x="685187" y="4342939"/>
            <a:ext cx="5420181" cy="40507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P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12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685669" indent="-263719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054875" indent="-210975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476825" indent="-210975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1898774" indent="-210975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320724" indent="-210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742674" indent="-210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164624" indent="-210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586574" indent="-210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9DBE1B03-90AF-46B3-A07B-D1DB79A9B7BF}" type="slidenum">
              <a:rPr lang="en-GB" altLang="es-PE" smtClean="0">
                <a:latin typeface="Arial" charset="0"/>
                <a:cs typeface="Arial" charset="0"/>
              </a:rPr>
              <a:pPr eaLnBrk="1" hangingPunct="1"/>
              <a:t>7</a:t>
            </a:fld>
            <a:endParaRPr lang="en-GB" altLang="es-PE" smtClean="0">
              <a:latin typeface="Arial" charset="0"/>
              <a:cs typeface="Arial" charset="0"/>
            </a:endParaRPr>
          </a:p>
        </p:txBody>
      </p:sp>
      <p:sp>
        <p:nvSpPr>
          <p:cNvPr id="103427" name="Text Box 1"/>
          <p:cNvSpPr txBox="1">
            <a:spLocks noChangeArrowheads="1"/>
          </p:cNvSpPr>
          <p:nvPr/>
        </p:nvSpPr>
        <p:spPr bwMode="auto">
          <a:xfrm>
            <a:off x="1143511" y="686474"/>
            <a:ext cx="4570978" cy="3428114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428" tIns="45714" rIns="91428" bIns="45714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endParaRPr lang="es-ES" altLang="es-PE"/>
          </a:p>
        </p:txBody>
      </p:sp>
      <p:sp>
        <p:nvSpPr>
          <p:cNvPr id="103428" name="Rectangle 2"/>
          <p:cNvSpPr>
            <a:spLocks noGrp="1" noChangeArrowheads="1"/>
          </p:cNvSpPr>
          <p:nvPr>
            <p:ph type="body"/>
          </p:nvPr>
        </p:nvSpPr>
        <p:spPr>
          <a:xfrm>
            <a:off x="685188" y="4342939"/>
            <a:ext cx="5478429" cy="410749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P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0E0A2-1BEB-4C52-8129-4607B3357FBF}" type="datetimeFigureOut">
              <a:rPr lang="es-PE" smtClean="0"/>
              <a:t>06/03/2015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47CE7-2699-46C7-AC92-5B5A09646AA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47058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0E0A2-1BEB-4C52-8129-4607B3357FBF}" type="datetimeFigureOut">
              <a:rPr lang="es-PE" smtClean="0"/>
              <a:t>06/03/2015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47CE7-2699-46C7-AC92-5B5A09646AA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61553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0E0A2-1BEB-4C52-8129-4607B3357FBF}" type="datetimeFigureOut">
              <a:rPr lang="es-PE" smtClean="0"/>
              <a:t>06/03/2015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47CE7-2699-46C7-AC92-5B5A09646AA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94583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0E0A2-1BEB-4C52-8129-4607B3357FBF}" type="datetimeFigureOut">
              <a:rPr lang="es-PE" smtClean="0"/>
              <a:t>06/03/2015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47CE7-2699-46C7-AC92-5B5A09646AA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93162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0E0A2-1BEB-4C52-8129-4607B3357FBF}" type="datetimeFigureOut">
              <a:rPr lang="es-PE" smtClean="0"/>
              <a:t>06/03/2015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47CE7-2699-46C7-AC92-5B5A09646AA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74134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0E0A2-1BEB-4C52-8129-4607B3357FBF}" type="datetimeFigureOut">
              <a:rPr lang="es-PE" smtClean="0"/>
              <a:t>06/03/2015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47CE7-2699-46C7-AC92-5B5A09646AA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89000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0E0A2-1BEB-4C52-8129-4607B3357FBF}" type="datetimeFigureOut">
              <a:rPr lang="es-PE" smtClean="0"/>
              <a:t>06/03/2015</a:t>
            </a:fld>
            <a:endParaRPr lang="es-PE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47CE7-2699-46C7-AC92-5B5A09646AA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10158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0E0A2-1BEB-4C52-8129-4607B3357FBF}" type="datetimeFigureOut">
              <a:rPr lang="es-PE" smtClean="0"/>
              <a:t>06/03/2015</a:t>
            </a:fld>
            <a:endParaRPr lang="es-PE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47CE7-2699-46C7-AC92-5B5A09646AA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01620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0E0A2-1BEB-4C52-8129-4607B3357FBF}" type="datetimeFigureOut">
              <a:rPr lang="es-PE" smtClean="0"/>
              <a:t>06/03/2015</a:t>
            </a:fld>
            <a:endParaRPr lang="es-PE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47CE7-2699-46C7-AC92-5B5A09646AA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81283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0E0A2-1BEB-4C52-8129-4607B3357FBF}" type="datetimeFigureOut">
              <a:rPr lang="es-PE" smtClean="0"/>
              <a:t>06/03/2015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47CE7-2699-46C7-AC92-5B5A09646AA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78848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0E0A2-1BEB-4C52-8129-4607B3357FBF}" type="datetimeFigureOut">
              <a:rPr lang="es-PE" smtClean="0"/>
              <a:t>06/03/2015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47CE7-2699-46C7-AC92-5B5A09646AA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13575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50E0A2-1BEB-4C52-8129-4607B3357FBF}" type="datetimeFigureOut">
              <a:rPr lang="es-PE" smtClean="0"/>
              <a:t>06/03/2015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147CE7-2699-46C7-AC92-5B5A09646AA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91570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.jp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g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PE" dirty="0" smtClean="0"/>
              <a:t>Uso de Bloqueadores Solares en Perú</a:t>
            </a:r>
            <a:endParaRPr lang="es-PE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123728" y="4365104"/>
            <a:ext cx="6400800" cy="1752600"/>
          </a:xfrm>
        </p:spPr>
        <p:txBody>
          <a:bodyPr/>
          <a:lstStyle/>
          <a:p>
            <a:pPr algn="r"/>
            <a:r>
              <a:rPr lang="es-PE" sz="2000" dirty="0" smtClean="0"/>
              <a:t>Ing. Raúl Cruz</a:t>
            </a:r>
          </a:p>
          <a:p>
            <a:pPr algn="r"/>
            <a:r>
              <a:rPr lang="es-PE" sz="2000" dirty="0" smtClean="0"/>
              <a:t>Jefe de Ventas Nacional Línea Agro</a:t>
            </a:r>
          </a:p>
          <a:p>
            <a:pPr algn="r"/>
            <a:r>
              <a:rPr lang="es-PE" sz="2000" dirty="0" smtClean="0"/>
              <a:t>Chemie S.A</a:t>
            </a:r>
            <a:r>
              <a:rPr lang="es-PE" dirty="0" smtClean="0"/>
              <a:t>.</a:t>
            </a:r>
            <a:endParaRPr lang="es-PE" dirty="0"/>
          </a:p>
        </p:txBody>
      </p:sp>
      <p:pic>
        <p:nvPicPr>
          <p:cNvPr id="4" name="3 Imagen" descr="Descripción: LOGO SLOGAN MAIL_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2" y="116632"/>
            <a:ext cx="1476375" cy="4095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6215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87581" y="0"/>
            <a:ext cx="8229600" cy="764704"/>
          </a:xfrm>
        </p:spPr>
        <p:txBody>
          <a:bodyPr>
            <a:noAutofit/>
          </a:bodyPr>
          <a:lstStyle/>
          <a:p>
            <a:r>
              <a:rPr lang="es-PE" sz="2800" dirty="0" smtClean="0"/>
              <a:t>Aplicaciones de SUNOFF</a:t>
            </a:r>
            <a:endParaRPr lang="es-PE" sz="2800" dirty="0"/>
          </a:p>
        </p:txBody>
      </p:sp>
      <p:pic>
        <p:nvPicPr>
          <p:cNvPr id="3074" name="Picture 2" descr="F:\DCIM\119___01\IMG_158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92696"/>
            <a:ext cx="4032448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F:\DCIM\119___01\IMG_158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762766" y="793766"/>
            <a:ext cx="4014759" cy="381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:\DCIM\119___01\IMG_158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19039" y="2845457"/>
            <a:ext cx="3729457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F:\DCIM\119___01\IMG_158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3836" y="3685555"/>
            <a:ext cx="3812622" cy="296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6 Imagen" descr="Descripción: LOGO SLOGAN MAIL_2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92" y="73169"/>
            <a:ext cx="1476375" cy="4095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442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199" y="48123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PE" sz="3600" dirty="0" smtClean="0"/>
              <a:t>Programa de Aplicaciones en CITRICOS-PERU</a:t>
            </a:r>
            <a:r>
              <a:rPr lang="es-PE" dirty="0" smtClean="0"/>
              <a:t/>
            </a:r>
            <a:br>
              <a:rPr lang="es-PE" dirty="0" smtClean="0"/>
            </a:br>
            <a:endParaRPr lang="es-PE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7824" y="1844824"/>
            <a:ext cx="4114800" cy="45002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PE" sz="3000" dirty="0" smtClean="0"/>
              <a:t>Aplicaciones:</a:t>
            </a:r>
          </a:p>
          <a:p>
            <a:r>
              <a:rPr lang="es-PE" sz="3000" dirty="0" smtClean="0"/>
              <a:t>Primera: 15 de Diciembre- SUNCROPS</a:t>
            </a:r>
          </a:p>
          <a:p>
            <a:r>
              <a:rPr lang="es-PE" sz="3000" dirty="0" smtClean="0"/>
              <a:t>Segunda: 15 de Enero SUNCROPS</a:t>
            </a:r>
          </a:p>
          <a:p>
            <a:r>
              <a:rPr lang="es-PE" sz="3000" dirty="0" smtClean="0"/>
              <a:t>Tercera: 15 de Febrero SUNOFF</a:t>
            </a:r>
          </a:p>
          <a:p>
            <a:pPr marL="0" indent="0">
              <a:buNone/>
            </a:pPr>
            <a:r>
              <a:rPr lang="es-PE" sz="3000" dirty="0" smtClean="0"/>
              <a:t>Recomendaciones:</a:t>
            </a:r>
          </a:p>
          <a:p>
            <a:pPr marL="0" indent="0">
              <a:buNone/>
            </a:pPr>
            <a:r>
              <a:rPr lang="es-PE" sz="3000" dirty="0" smtClean="0"/>
              <a:t>Utilizar Boquilla fina para la aplicación</a:t>
            </a:r>
          </a:p>
          <a:p>
            <a:endParaRPr lang="es-PE" dirty="0"/>
          </a:p>
        </p:txBody>
      </p:sp>
      <p:pic>
        <p:nvPicPr>
          <p:cNvPr id="4098" name="Picture 2" descr="F:\DCIM\120___02\IMG_16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052463" y="1768573"/>
            <a:ext cx="5176349" cy="4440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4 Imagen" descr="Descripción: LOGO SLOGAN MAIL_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1476375" cy="4095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4484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 smtClean="0"/>
              <a:t>Otros Cultivos</a:t>
            </a:r>
            <a:endParaRPr lang="es-PE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r>
              <a:rPr lang="es-PE" dirty="0" smtClean="0"/>
              <a:t>Granados:</a:t>
            </a:r>
          </a:p>
          <a:p>
            <a:r>
              <a:rPr lang="es-PE" dirty="0" smtClean="0"/>
              <a:t>Arándanos:</a:t>
            </a:r>
          </a:p>
          <a:p>
            <a:pPr marL="400050" lvl="1" indent="0">
              <a:buNone/>
            </a:pPr>
            <a:r>
              <a:rPr lang="es-PE" sz="2000" dirty="0" smtClean="0"/>
              <a:t>Trasplante</a:t>
            </a:r>
          </a:p>
          <a:p>
            <a:pPr marL="400050" lvl="1" indent="0">
              <a:buNone/>
            </a:pPr>
            <a:r>
              <a:rPr lang="es-PE" sz="2000" dirty="0" smtClean="0"/>
              <a:t> producción</a:t>
            </a:r>
          </a:p>
          <a:p>
            <a:r>
              <a:rPr lang="es-PE" dirty="0" smtClean="0"/>
              <a:t>Ajíes</a:t>
            </a:r>
          </a:p>
          <a:p>
            <a:pPr marL="0" indent="0">
              <a:buNone/>
            </a:pPr>
            <a:endParaRPr lang="es-PE" dirty="0"/>
          </a:p>
        </p:txBody>
      </p:sp>
      <p:pic>
        <p:nvPicPr>
          <p:cNvPr id="5122" name="Picture 2" descr="F:\DCIM\120___02\IMG_16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149080"/>
            <a:ext cx="3456384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F:\DCIM\119___01\IMG_153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432457"/>
            <a:ext cx="3265355" cy="2449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Raul Cruz\Pictures\53105712_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000" y="1195388"/>
            <a:ext cx="3072520" cy="2953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C:\Users\Raul Cruz\Pictures\imagesCARJOT3V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680226"/>
            <a:ext cx="3761464" cy="3061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10 Imagen" descr="Descripción: LOGO SLOGAN MAIL_2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1476375" cy="4095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51859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PE" dirty="0" smtClean="0"/>
              <a:t>Uso de bloqueadores Solares en Agricultura</a:t>
            </a:r>
            <a:endParaRPr lang="es-PE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3682752" cy="4525963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s-PE" dirty="0" smtClean="0"/>
              <a:t>El óptimo fotosintético en las plantas se da a Temperatura de 26.5 °C. Cuando se  supera los 28 °C se da el STRESS ABIOTICO y muchos tipos de ineficiencias entre ellos: </a:t>
            </a:r>
          </a:p>
          <a:p>
            <a:r>
              <a:rPr lang="es-PE" dirty="0" smtClean="0"/>
              <a:t>Perdida excesiva de agua por evapotranspiración</a:t>
            </a:r>
          </a:p>
          <a:p>
            <a:r>
              <a:rPr lang="es-PE" dirty="0" smtClean="0"/>
              <a:t>Menor producción de carbohidratos y ácidos</a:t>
            </a:r>
          </a:p>
          <a:p>
            <a:r>
              <a:rPr lang="es-PE" dirty="0" smtClean="0"/>
              <a:t>Degradación de clorofila y carotenos este último responsable de la coloración de los frutos</a:t>
            </a:r>
          </a:p>
          <a:p>
            <a:r>
              <a:rPr lang="es-PE" dirty="0" smtClean="0"/>
              <a:t>Producción interna de radicales libres</a:t>
            </a:r>
          </a:p>
          <a:p>
            <a:r>
              <a:rPr lang="es-PE" dirty="0" smtClean="0"/>
              <a:t>Quemadura externa de la pared celular o cáscara</a:t>
            </a:r>
          </a:p>
          <a:p>
            <a:r>
              <a:rPr lang="es-PE" dirty="0" smtClean="0"/>
              <a:t>Ineficiente polinización</a:t>
            </a:r>
          </a:p>
          <a:p>
            <a:endParaRPr lang="es-PE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700808"/>
            <a:ext cx="4644888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4 Imagen" descr="Descripción: LOGO SLOGAN MAIL_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476375" cy="4095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8706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83568" y="332656"/>
            <a:ext cx="8920162" cy="1000125"/>
          </a:xfrm>
        </p:spPr>
        <p:txBody>
          <a:bodyPr lIns="0" tIns="0" rIns="0" bIns="0">
            <a:normAutofit/>
          </a:bodyPr>
          <a:lstStyle/>
          <a:p>
            <a:pPr algn="l" defTabSz="457200" eaLnBrk="1" hangingPunct="1"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s-PE" sz="4000" dirty="0" err="1">
                <a:ea typeface="+mn-ea"/>
                <a:cs typeface="+mn-cs"/>
              </a:rPr>
              <a:t>Transtornos</a:t>
            </a:r>
            <a:r>
              <a:rPr lang="en-GB" altLang="es-PE" sz="4000" dirty="0">
                <a:ea typeface="+mn-ea"/>
                <a:cs typeface="+mn-cs"/>
              </a:rPr>
              <a:t> </a:t>
            </a:r>
            <a:r>
              <a:rPr lang="en-GB" altLang="es-PE" sz="4000" dirty="0" err="1" smtClean="0">
                <a:ea typeface="+mn-ea"/>
                <a:cs typeface="+mn-cs"/>
              </a:rPr>
              <a:t>Internos</a:t>
            </a:r>
            <a:r>
              <a:rPr lang="en-GB" altLang="es-PE" sz="4000" dirty="0" smtClean="0">
                <a:ea typeface="+mn-ea"/>
                <a:cs typeface="+mn-cs"/>
              </a:rPr>
              <a:t> por </a:t>
            </a:r>
            <a:r>
              <a:rPr lang="en-GB" altLang="es-PE" sz="4000" dirty="0" err="1">
                <a:ea typeface="+mn-ea"/>
                <a:cs typeface="+mn-cs"/>
              </a:rPr>
              <a:t>Aumento</a:t>
            </a:r>
            <a:r>
              <a:rPr lang="en-GB" altLang="es-PE" sz="4000" dirty="0">
                <a:ea typeface="+mn-ea"/>
                <a:cs typeface="+mn-cs"/>
              </a:rPr>
              <a:t> de T°</a:t>
            </a:r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576263" y="1052513"/>
            <a:ext cx="8388225" cy="5113337"/>
          </a:xfrm>
        </p:spPr>
        <p:txBody>
          <a:bodyPr lIns="0" tIns="0" rIns="0" bIns="0"/>
          <a:lstStyle/>
          <a:p>
            <a:pPr marL="309563" indent="-309563" defTabSz="457200" eaLnBrk="1" hangingPunct="1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>
                <a:srgbClr val="333366"/>
              </a:buClr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GB" sz="2800" b="1" dirty="0" smtClean="0">
                <a:latin typeface="Times New Roman" pitchFamily="18" charset="0"/>
              </a:rPr>
              <a:t>   </a:t>
            </a:r>
          </a:p>
          <a:p>
            <a:pPr marL="309563" indent="-309563" defTabSz="457200" eaLnBrk="1" hangingPunct="1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>
                <a:srgbClr val="333366"/>
              </a:buClr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GB" sz="2400" b="1" dirty="0" smtClean="0">
                <a:latin typeface="Times New Roman" pitchFamily="18" charset="0"/>
              </a:rPr>
              <a:t>    AL AUMENTAR LA T°, DISMINUYE LA FOTOSÍNTESIS</a:t>
            </a:r>
          </a:p>
          <a:p>
            <a:pPr marL="709613" lvl="1" indent="-252413" defTabSz="457200" eaLnBrk="1" hangingPunct="1">
              <a:lnSpc>
                <a:spcPct val="93000"/>
              </a:lnSpc>
              <a:spcBef>
                <a:spcPct val="0"/>
              </a:spcBef>
              <a:spcAft>
                <a:spcPts val="1138"/>
              </a:spcAft>
              <a:buClr>
                <a:srgbClr val="333366"/>
              </a:buClr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GB" sz="2600" dirty="0" smtClean="0">
                <a:latin typeface="+mj-lt"/>
              </a:rPr>
              <a:t>La foto-inhibición afecta el transporte de electrones.</a:t>
            </a:r>
          </a:p>
          <a:p>
            <a:pPr marL="709613" lvl="1" indent="-252413" defTabSz="457200" eaLnBrk="1" hangingPunct="1">
              <a:lnSpc>
                <a:spcPct val="93000"/>
              </a:lnSpc>
              <a:spcBef>
                <a:spcPct val="0"/>
              </a:spcBef>
              <a:spcAft>
                <a:spcPts val="1138"/>
              </a:spcAft>
              <a:buClr>
                <a:srgbClr val="333366"/>
              </a:buClr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GB" sz="2600" dirty="0" smtClean="0">
                <a:latin typeface="+mj-lt"/>
              </a:rPr>
              <a:t>Captura de CO</a:t>
            </a:r>
            <a:r>
              <a:rPr lang="en-GB" sz="2600" baseline="-33000" dirty="0" smtClean="0">
                <a:latin typeface="+mj-lt"/>
              </a:rPr>
              <a:t>2</a:t>
            </a:r>
            <a:r>
              <a:rPr lang="en-GB" sz="2600" dirty="0" smtClean="0">
                <a:latin typeface="+mj-lt"/>
              </a:rPr>
              <a:t> , disminuye.</a:t>
            </a:r>
          </a:p>
          <a:p>
            <a:pPr marL="709613" lvl="1" indent="-252413" defTabSz="457200" eaLnBrk="1" hangingPunct="1">
              <a:lnSpc>
                <a:spcPct val="93000"/>
              </a:lnSpc>
              <a:spcBef>
                <a:spcPct val="0"/>
              </a:spcBef>
              <a:spcAft>
                <a:spcPts val="1138"/>
              </a:spcAft>
              <a:buClr>
                <a:srgbClr val="333366"/>
              </a:buClr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GB" sz="2600" dirty="0" smtClean="0">
                <a:latin typeface="+mj-lt"/>
              </a:rPr>
              <a:t>Cloroplastos síguen absorviendo luz.</a:t>
            </a:r>
          </a:p>
          <a:p>
            <a:pPr marL="709613" lvl="1" indent="-252413" defTabSz="457200" eaLnBrk="1" hangingPunct="1">
              <a:lnSpc>
                <a:spcPct val="93000"/>
              </a:lnSpc>
              <a:spcBef>
                <a:spcPct val="0"/>
              </a:spcBef>
              <a:spcAft>
                <a:spcPts val="1138"/>
              </a:spcAft>
              <a:buClr>
                <a:srgbClr val="333366"/>
              </a:buClr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GB" sz="2600" dirty="0" smtClean="0">
                <a:latin typeface="+mj-lt"/>
              </a:rPr>
              <a:t>Esta luz (energía) que no es utilizada en fotosíntesis es convertida en radicales libres </a:t>
            </a:r>
            <a:r>
              <a:rPr lang="en-GB" sz="2400" dirty="0" smtClean="0">
                <a:latin typeface="+mj-lt"/>
              </a:rPr>
              <a:t>(O</a:t>
            </a:r>
            <a:r>
              <a:rPr lang="en-GB" sz="2400" dirty="0" smtClean="0">
                <a:latin typeface="+mj-lt"/>
                <a:cs typeface="Times New Roman" pitchFamily="18" charset="0"/>
              </a:rPr>
              <a:t>ˉ)</a:t>
            </a:r>
            <a:r>
              <a:rPr lang="ar-SA" sz="2400" dirty="0" smtClean="0">
                <a:latin typeface="+mj-lt"/>
                <a:cs typeface="Times New Roman" pitchFamily="18" charset="0"/>
              </a:rPr>
              <a:t>‏</a:t>
            </a:r>
            <a:r>
              <a:rPr lang="es-ES_tradnl" sz="2400" dirty="0" smtClean="0">
                <a:latin typeface="+mj-lt"/>
                <a:cs typeface="Times New Roman" pitchFamily="18" charset="0"/>
              </a:rPr>
              <a:t>.</a:t>
            </a:r>
            <a:endParaRPr lang="en-GB" sz="2400" dirty="0" smtClean="0">
              <a:latin typeface="+mj-lt"/>
              <a:cs typeface="Times New Roman" pitchFamily="18" charset="0"/>
            </a:endParaRPr>
          </a:p>
          <a:p>
            <a:pPr marL="709613" lvl="1" indent="-252413" defTabSz="457200" eaLnBrk="1" hangingPunct="1">
              <a:lnSpc>
                <a:spcPct val="93000"/>
              </a:lnSpc>
              <a:spcBef>
                <a:spcPct val="0"/>
              </a:spcBef>
              <a:spcAft>
                <a:spcPts val="1138"/>
              </a:spcAft>
              <a:buClr>
                <a:srgbClr val="333366"/>
              </a:buClr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GB" sz="2600" dirty="0" smtClean="0">
                <a:latin typeface="+mj-lt"/>
              </a:rPr>
              <a:t>Radicales libres dañan el tejido celular.</a:t>
            </a:r>
          </a:p>
          <a:p>
            <a:pPr marL="709613" lvl="1" indent="-252413" defTabSz="457200" eaLnBrk="1" hangingPunct="1">
              <a:lnSpc>
                <a:spcPct val="93000"/>
              </a:lnSpc>
              <a:spcBef>
                <a:spcPct val="0"/>
              </a:spcBef>
              <a:spcAft>
                <a:spcPts val="1138"/>
              </a:spcAft>
              <a:buClr>
                <a:srgbClr val="333366"/>
              </a:buClr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GB" sz="2600" dirty="0" smtClean="0">
                <a:latin typeface="+mj-lt"/>
              </a:rPr>
              <a:t>Las plantas usan carbohidratos de reserva para reparar el daño.</a:t>
            </a:r>
          </a:p>
          <a:p>
            <a:pPr marL="309563" indent="-309563" defTabSz="457200" eaLnBrk="1" hangingPunct="1">
              <a:lnSpc>
                <a:spcPct val="93000"/>
              </a:lnSpc>
              <a:spcBef>
                <a:spcPct val="0"/>
              </a:spcBef>
              <a:spcAft>
                <a:spcPts val="1138"/>
              </a:spcAft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endParaRPr lang="en-GB" sz="2600" dirty="0" smtClean="0">
              <a:solidFill>
                <a:srgbClr val="333366"/>
              </a:solidFill>
              <a:latin typeface="Times New Roman" pitchFamily="18" charset="0"/>
            </a:endParaRPr>
          </a:p>
        </p:txBody>
      </p:sp>
      <p:pic>
        <p:nvPicPr>
          <p:cNvPr id="6" name="5 Imagen" descr="Descripción: LOGO SLOGAN MAIL_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476375" cy="4095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880277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105025"/>
            <a:ext cx="3529013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7651" name="Text Box 2"/>
          <p:cNvSpPr txBox="1">
            <a:spLocks noChangeArrowheads="1"/>
          </p:cNvSpPr>
          <p:nvPr/>
        </p:nvSpPr>
        <p:spPr bwMode="auto">
          <a:xfrm>
            <a:off x="4140200" y="1989138"/>
            <a:ext cx="658813" cy="4635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GB" altLang="es-PE" sz="2400">
                <a:solidFill>
                  <a:srgbClr val="003366"/>
                </a:solidFill>
              </a:rPr>
              <a:t>Luz</a:t>
            </a:r>
          </a:p>
        </p:txBody>
      </p:sp>
      <p:sp>
        <p:nvSpPr>
          <p:cNvPr id="27652" name="AutoShape 3"/>
          <p:cNvSpPr>
            <a:spLocks noChangeArrowheads="1"/>
          </p:cNvSpPr>
          <p:nvPr/>
        </p:nvSpPr>
        <p:spPr bwMode="auto">
          <a:xfrm rot="18300000" flipH="1">
            <a:off x="2854326" y="2590800"/>
            <a:ext cx="1300162" cy="350837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33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PE"/>
          </a:p>
        </p:txBody>
      </p:sp>
      <p:sp>
        <p:nvSpPr>
          <p:cNvPr id="27653" name="Text Box 4"/>
          <p:cNvSpPr txBox="1">
            <a:spLocks noChangeArrowheads="1"/>
          </p:cNvSpPr>
          <p:nvPr/>
        </p:nvSpPr>
        <p:spPr bwMode="auto">
          <a:xfrm>
            <a:off x="3203575" y="4581525"/>
            <a:ext cx="10795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en-GB" altLang="es-PE" sz="2400" b="1">
                <a:solidFill>
                  <a:srgbClr val="0033CC"/>
                </a:solidFill>
              </a:rPr>
              <a:t>H</a:t>
            </a:r>
            <a:r>
              <a:rPr lang="en-GB" altLang="es-PE" sz="2400" b="1" baseline="-25000">
                <a:solidFill>
                  <a:srgbClr val="0033CC"/>
                </a:solidFill>
              </a:rPr>
              <a:t>2</a:t>
            </a:r>
            <a:r>
              <a:rPr lang="en-GB" altLang="es-PE" sz="2400" b="1">
                <a:solidFill>
                  <a:srgbClr val="0033CC"/>
                </a:solidFill>
              </a:rPr>
              <a:t>O</a:t>
            </a:r>
          </a:p>
        </p:txBody>
      </p:sp>
      <p:sp>
        <p:nvSpPr>
          <p:cNvPr id="27654" name="Text Box 5"/>
          <p:cNvSpPr txBox="1">
            <a:spLocks noChangeArrowheads="1"/>
          </p:cNvSpPr>
          <p:nvPr/>
        </p:nvSpPr>
        <p:spPr bwMode="auto">
          <a:xfrm>
            <a:off x="1395413" y="2060575"/>
            <a:ext cx="8763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en-GB" altLang="es-PE" sz="2400" b="1">
                <a:solidFill>
                  <a:srgbClr val="FF0000"/>
                </a:solidFill>
              </a:rPr>
              <a:t>CHO</a:t>
            </a:r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1250950" y="4724400"/>
            <a:ext cx="8763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en-GB" altLang="es-PE" sz="2400" b="1">
                <a:solidFill>
                  <a:srgbClr val="FF0000"/>
                </a:solidFill>
              </a:rPr>
              <a:t>CHO</a:t>
            </a:r>
          </a:p>
        </p:txBody>
      </p:sp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3211513" y="2781300"/>
            <a:ext cx="822325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GB" altLang="es-PE" sz="2400" b="1">
                <a:solidFill>
                  <a:srgbClr val="D60093"/>
                </a:solidFill>
              </a:rPr>
              <a:t>CO</a:t>
            </a:r>
            <a:r>
              <a:rPr lang="en-GB" altLang="es-PE" sz="2400" b="1" baseline="-25000">
                <a:solidFill>
                  <a:srgbClr val="D60093"/>
                </a:solidFill>
              </a:rPr>
              <a:t>2</a:t>
            </a:r>
            <a:r>
              <a:rPr lang="en-GB" altLang="es-PE" sz="2400">
                <a:solidFill>
                  <a:srgbClr val="D60093"/>
                </a:solidFill>
              </a:rPr>
              <a:t> </a:t>
            </a:r>
          </a:p>
        </p:txBody>
      </p:sp>
      <p:sp>
        <p:nvSpPr>
          <p:cNvPr id="27657" name="AutoShape 9"/>
          <p:cNvSpPr>
            <a:spLocks noChangeArrowheads="1"/>
          </p:cNvSpPr>
          <p:nvPr/>
        </p:nvSpPr>
        <p:spPr bwMode="auto">
          <a:xfrm flipV="1">
            <a:off x="1116013" y="5157788"/>
            <a:ext cx="985837" cy="558800"/>
          </a:xfrm>
          <a:prstGeom prst="curvedUpArrow">
            <a:avLst>
              <a:gd name="adj1" fmla="val 35284"/>
              <a:gd name="adj2" fmla="val 70568"/>
              <a:gd name="adj3" fmla="val 74236"/>
            </a:avLst>
          </a:prstGeom>
          <a:solidFill>
            <a:srgbClr val="A9BEE9"/>
          </a:solidFill>
          <a:ln w="9360">
            <a:solidFill>
              <a:srgbClr val="003366"/>
            </a:solidFill>
            <a:miter lim="800000"/>
            <a:headEnd/>
            <a:tailEnd/>
          </a:ln>
        </p:spPr>
        <p:txBody>
          <a:bodyPr rot="10800000" wrap="none" lIns="90000" tIns="46800" rIns="90000" bIns="46800"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en-GB" altLang="es-PE" sz="7200" b="1">
                <a:solidFill>
                  <a:srgbClr val="FFFFFF"/>
                </a:solidFill>
              </a:rPr>
              <a:t>X</a:t>
            </a:r>
          </a:p>
        </p:txBody>
      </p:sp>
      <p:sp>
        <p:nvSpPr>
          <p:cNvPr id="27658" name="AutoShape 10"/>
          <p:cNvSpPr>
            <a:spLocks noChangeArrowheads="1"/>
          </p:cNvSpPr>
          <p:nvPr/>
        </p:nvSpPr>
        <p:spPr bwMode="auto">
          <a:xfrm>
            <a:off x="2771775" y="5084763"/>
            <a:ext cx="914400" cy="304800"/>
          </a:xfrm>
          <a:prstGeom prst="curvedUpArrow">
            <a:avLst>
              <a:gd name="adj1" fmla="val 58333"/>
              <a:gd name="adj2" fmla="val 119444"/>
              <a:gd name="adj3" fmla="val 66667"/>
            </a:avLst>
          </a:prstGeom>
          <a:solidFill>
            <a:srgbClr val="0000FF"/>
          </a:solidFill>
          <a:ln w="9360">
            <a:solidFill>
              <a:srgbClr val="003366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/>
            <a:endParaRPr lang="en-GB" altLang="es-PE" sz="7200" b="1">
              <a:solidFill>
                <a:srgbClr val="FFFFFF"/>
              </a:solidFill>
            </a:endParaRPr>
          </a:p>
        </p:txBody>
      </p:sp>
      <p:sp>
        <p:nvSpPr>
          <p:cNvPr id="27659" name="AutoShape 11"/>
          <p:cNvSpPr>
            <a:spLocks noChangeArrowheads="1"/>
          </p:cNvSpPr>
          <p:nvPr/>
        </p:nvSpPr>
        <p:spPr bwMode="auto">
          <a:xfrm>
            <a:off x="3563938" y="3357563"/>
            <a:ext cx="914400" cy="304800"/>
          </a:xfrm>
          <a:prstGeom prst="curvedUpArrow">
            <a:avLst>
              <a:gd name="adj1" fmla="val 58333"/>
              <a:gd name="adj2" fmla="val 119444"/>
              <a:gd name="adj3" fmla="val 66667"/>
            </a:avLst>
          </a:prstGeom>
          <a:solidFill>
            <a:srgbClr val="D60093"/>
          </a:solidFill>
          <a:ln w="9360">
            <a:solidFill>
              <a:srgbClr val="003366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en-GB" altLang="es-PE" sz="7200" b="1">
                <a:solidFill>
                  <a:srgbClr val="FFFFFF"/>
                </a:solidFill>
              </a:rPr>
              <a:t>X</a:t>
            </a:r>
          </a:p>
        </p:txBody>
      </p:sp>
      <p:sp>
        <p:nvSpPr>
          <p:cNvPr id="27660" name="AutoShape 13"/>
          <p:cNvSpPr>
            <a:spLocks noChangeArrowheads="1"/>
          </p:cNvSpPr>
          <p:nvPr/>
        </p:nvSpPr>
        <p:spPr bwMode="auto">
          <a:xfrm>
            <a:off x="539750" y="1773238"/>
            <a:ext cx="1008063" cy="720725"/>
          </a:xfrm>
          <a:prstGeom prst="curvedUpArrow">
            <a:avLst>
              <a:gd name="adj1" fmla="val 27974"/>
              <a:gd name="adj2" fmla="val 55947"/>
              <a:gd name="adj3" fmla="val 74236"/>
            </a:avLst>
          </a:prstGeom>
          <a:solidFill>
            <a:srgbClr val="A9BEE9"/>
          </a:solidFill>
          <a:ln w="9360">
            <a:solidFill>
              <a:srgbClr val="003366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en-GB" altLang="es-PE" sz="7200" b="1">
                <a:solidFill>
                  <a:srgbClr val="FFFFFF"/>
                </a:solidFill>
              </a:rPr>
              <a:t>X</a:t>
            </a:r>
          </a:p>
        </p:txBody>
      </p:sp>
      <p:sp>
        <p:nvSpPr>
          <p:cNvPr id="27661" name="Text Box 14"/>
          <p:cNvSpPr txBox="1">
            <a:spLocks noChangeArrowheads="1"/>
          </p:cNvSpPr>
          <p:nvPr/>
        </p:nvSpPr>
        <p:spPr bwMode="auto">
          <a:xfrm>
            <a:off x="411162" y="684212"/>
            <a:ext cx="8732837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6480" tIns="48240" rIns="96480" bIns="48240"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GB" altLang="es-PE" sz="3200" b="1" dirty="0" err="1">
                <a:solidFill>
                  <a:srgbClr val="339933"/>
                </a:solidFill>
              </a:rPr>
              <a:t>Cuando</a:t>
            </a:r>
            <a:r>
              <a:rPr lang="en-GB" altLang="es-PE" sz="3200" b="1" dirty="0">
                <a:solidFill>
                  <a:srgbClr val="339933"/>
                </a:solidFill>
              </a:rPr>
              <a:t> la </a:t>
            </a:r>
            <a:r>
              <a:rPr lang="en-GB" altLang="es-PE" sz="3200" b="1" dirty="0" err="1">
                <a:solidFill>
                  <a:srgbClr val="339933"/>
                </a:solidFill>
              </a:rPr>
              <a:t>temperatura</a:t>
            </a:r>
            <a:r>
              <a:rPr lang="en-GB" altLang="es-PE" sz="3200" b="1" dirty="0">
                <a:solidFill>
                  <a:srgbClr val="339933"/>
                </a:solidFill>
              </a:rPr>
              <a:t> </a:t>
            </a:r>
            <a:r>
              <a:rPr lang="en-GB" altLang="es-PE" sz="3200" b="1" dirty="0" err="1">
                <a:solidFill>
                  <a:srgbClr val="339933"/>
                </a:solidFill>
              </a:rPr>
              <a:t>alcanza</a:t>
            </a:r>
            <a:r>
              <a:rPr lang="en-GB" altLang="es-PE" sz="3200" b="1" dirty="0">
                <a:solidFill>
                  <a:srgbClr val="339933"/>
                </a:solidFill>
              </a:rPr>
              <a:t> </a:t>
            </a:r>
            <a:r>
              <a:rPr lang="en-GB" altLang="es-PE" sz="3200" b="1" dirty="0" err="1">
                <a:solidFill>
                  <a:srgbClr val="339933"/>
                </a:solidFill>
              </a:rPr>
              <a:t>niveles</a:t>
            </a:r>
            <a:r>
              <a:rPr lang="en-GB" altLang="es-PE" sz="3200" b="1" dirty="0">
                <a:solidFill>
                  <a:srgbClr val="339933"/>
                </a:solidFill>
              </a:rPr>
              <a:t> </a:t>
            </a:r>
            <a:r>
              <a:rPr lang="en-GB" altLang="es-PE" sz="3200" b="1" dirty="0" err="1">
                <a:solidFill>
                  <a:srgbClr val="339933"/>
                </a:solidFill>
              </a:rPr>
              <a:t>criticos</a:t>
            </a:r>
            <a:r>
              <a:rPr lang="en-GB" altLang="es-PE" sz="3200" b="1" dirty="0">
                <a:solidFill>
                  <a:srgbClr val="339933"/>
                </a:solidFill>
              </a:rPr>
              <a:t>, la </a:t>
            </a:r>
            <a:r>
              <a:rPr lang="en-GB" altLang="es-PE" sz="3200" b="1" dirty="0" err="1">
                <a:solidFill>
                  <a:srgbClr val="339933"/>
                </a:solidFill>
              </a:rPr>
              <a:t>fotosintesis</a:t>
            </a:r>
            <a:r>
              <a:rPr lang="en-GB" altLang="es-PE" sz="3200" b="1" dirty="0">
                <a:solidFill>
                  <a:srgbClr val="339933"/>
                </a:solidFill>
              </a:rPr>
              <a:t> se </a:t>
            </a:r>
            <a:r>
              <a:rPr lang="en-GB" altLang="es-PE" sz="3200" b="1" dirty="0" err="1">
                <a:solidFill>
                  <a:srgbClr val="339933"/>
                </a:solidFill>
              </a:rPr>
              <a:t>hace</a:t>
            </a:r>
            <a:r>
              <a:rPr lang="en-GB" altLang="es-PE" sz="3200" b="1" dirty="0">
                <a:solidFill>
                  <a:srgbClr val="339933"/>
                </a:solidFill>
              </a:rPr>
              <a:t> </a:t>
            </a:r>
            <a:r>
              <a:rPr lang="en-GB" altLang="es-PE" sz="3200" b="1" dirty="0" err="1">
                <a:solidFill>
                  <a:srgbClr val="339933"/>
                </a:solidFill>
              </a:rPr>
              <a:t>lenta</a:t>
            </a:r>
            <a:r>
              <a:rPr lang="en-GB" altLang="es-PE" sz="3200" b="1" dirty="0">
                <a:solidFill>
                  <a:srgbClr val="339933"/>
                </a:solidFill>
              </a:rPr>
              <a:t> y </a:t>
            </a:r>
            <a:r>
              <a:rPr lang="en-GB" altLang="es-PE" sz="3200" b="1" dirty="0" err="1">
                <a:solidFill>
                  <a:srgbClr val="339933"/>
                </a:solidFill>
              </a:rPr>
              <a:t>eventualmente</a:t>
            </a:r>
            <a:r>
              <a:rPr lang="en-GB" altLang="es-PE" sz="3200" b="1" dirty="0">
                <a:solidFill>
                  <a:srgbClr val="339933"/>
                </a:solidFill>
              </a:rPr>
              <a:t> se </a:t>
            </a:r>
            <a:r>
              <a:rPr lang="en-GB" altLang="es-PE" sz="3200" b="1" dirty="0" err="1">
                <a:solidFill>
                  <a:srgbClr val="339933"/>
                </a:solidFill>
              </a:rPr>
              <a:t>detiene</a:t>
            </a:r>
            <a:endParaRPr lang="en-GB" altLang="es-PE" sz="3200" b="1" dirty="0">
              <a:solidFill>
                <a:srgbClr val="339933"/>
              </a:solidFill>
            </a:endParaRPr>
          </a:p>
        </p:txBody>
      </p:sp>
      <p:sp>
        <p:nvSpPr>
          <p:cNvPr id="27662" name="Rectangle 15"/>
          <p:cNvSpPr>
            <a:spLocks noChangeArrowheads="1"/>
          </p:cNvSpPr>
          <p:nvPr/>
        </p:nvSpPr>
        <p:spPr bwMode="auto">
          <a:xfrm>
            <a:off x="5181600" y="2057400"/>
            <a:ext cx="3754438" cy="397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GB" altLang="es-PE" sz="3600"/>
              <a:t>Al detenerse la fotosintesis </a:t>
            </a:r>
          </a:p>
          <a:p>
            <a:pPr eaLnBrk="1" hangingPunct="1"/>
            <a:endParaRPr lang="en-GB" altLang="es-PE" sz="3600"/>
          </a:p>
          <a:p>
            <a:pPr eaLnBrk="1" hangingPunct="1"/>
            <a:r>
              <a:rPr lang="en-GB" altLang="es-PE" sz="3600" b="1"/>
              <a:t>=&gt; </a:t>
            </a:r>
            <a:r>
              <a:rPr lang="en-GB" altLang="es-PE" sz="3600" b="1" i="1"/>
              <a:t>No hay carbohidratos</a:t>
            </a:r>
          </a:p>
          <a:p>
            <a:pPr eaLnBrk="1" hangingPunct="1"/>
            <a:endParaRPr lang="en-GB" altLang="es-PE" sz="3600" b="1">
              <a:solidFill>
                <a:srgbClr val="002060"/>
              </a:solidFill>
            </a:endParaRPr>
          </a:p>
          <a:p>
            <a:pPr eaLnBrk="1" hangingPunct="1"/>
            <a:endParaRPr lang="en-GB" altLang="es-PE" sz="3600" b="1">
              <a:solidFill>
                <a:srgbClr val="002060"/>
              </a:solidFill>
            </a:endParaRPr>
          </a:p>
        </p:txBody>
      </p:sp>
      <p:pic>
        <p:nvPicPr>
          <p:cNvPr id="17" name="16 Imagen" descr="Descripción: LOGO SLOGAN MAIL_2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5" y="128587"/>
            <a:ext cx="1476375" cy="4095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5968941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1 Marcador de contenido"/>
          <p:cNvSpPr>
            <a:spLocks noGrp="1"/>
          </p:cNvSpPr>
          <p:nvPr>
            <p:ph idx="4294967295"/>
          </p:nvPr>
        </p:nvSpPr>
        <p:spPr>
          <a:xfrm>
            <a:off x="539552" y="979926"/>
            <a:ext cx="8424936" cy="5878074"/>
          </a:xfrm>
        </p:spPr>
        <p:txBody>
          <a:bodyPr>
            <a:normAutofit fontScale="25000" lnSpcReduction="20000"/>
          </a:bodyPr>
          <a:lstStyle/>
          <a:p>
            <a:pPr>
              <a:buFontTx/>
              <a:buNone/>
            </a:pPr>
            <a:r>
              <a:rPr lang="es-ES" altLang="es-PE" sz="8000" dirty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es-ES" altLang="es-PE" sz="8000" dirty="0" smtClean="0"/>
              <a:t> </a:t>
            </a:r>
            <a:r>
              <a:rPr lang="es-ES" altLang="es-PE" sz="8000" dirty="0" smtClean="0">
                <a:latin typeface="Times New Roman" pitchFamily="18" charset="0"/>
                <a:cs typeface="Times New Roman" pitchFamily="18" charset="0"/>
              </a:rPr>
              <a:t>La fruta más afectada ubicada en la cara sur-poniente de la planta.</a:t>
            </a:r>
          </a:p>
          <a:p>
            <a:pPr>
              <a:buFontTx/>
              <a:buNone/>
            </a:pPr>
            <a:r>
              <a:rPr lang="es-ES" altLang="es-PE" sz="8000" dirty="0" smtClean="0">
                <a:latin typeface="Times New Roman" pitchFamily="18" charset="0"/>
                <a:cs typeface="Times New Roman" pitchFamily="18" charset="0"/>
              </a:rPr>
              <a:t>2. El daño, dentro de la fruta, se expresa sólo en una cara de ésta y corresponde a aquella que mira al poniente.</a:t>
            </a:r>
          </a:p>
          <a:p>
            <a:pPr>
              <a:buFontTx/>
              <a:buNone/>
            </a:pPr>
            <a:r>
              <a:rPr lang="es-ES" altLang="es-PE" sz="8000" dirty="0" smtClean="0">
                <a:latin typeface="Times New Roman" pitchFamily="18" charset="0"/>
                <a:cs typeface="Times New Roman" pitchFamily="18" charset="0"/>
              </a:rPr>
              <a:t>3. El daño se hace visible normalmente la primera semana de diciembre o cuando la temperatura del aire supera los 29 </a:t>
            </a:r>
            <a:r>
              <a:rPr lang="es-ES" altLang="es-PE" sz="8000" dirty="0" err="1" smtClean="0">
                <a:latin typeface="Times New Roman" pitchFamily="18" charset="0"/>
                <a:cs typeface="Times New Roman" pitchFamily="18" charset="0"/>
              </a:rPr>
              <a:t>ºC</a:t>
            </a:r>
            <a:r>
              <a:rPr lang="es-ES" altLang="es-PE" sz="8000" dirty="0" smtClean="0">
                <a:latin typeface="Times New Roman" pitchFamily="18" charset="0"/>
                <a:cs typeface="Times New Roman" pitchFamily="18" charset="0"/>
              </a:rPr>
              <a:t>  por un periodo mayor a 3-5 horas.</a:t>
            </a:r>
          </a:p>
          <a:p>
            <a:pPr>
              <a:buFontTx/>
              <a:buNone/>
            </a:pPr>
            <a:r>
              <a:rPr lang="es-ES" altLang="es-PE" sz="8000" dirty="0" smtClean="0">
                <a:latin typeface="Times New Roman" pitchFamily="18" charset="0"/>
                <a:cs typeface="Times New Roman" pitchFamily="18" charset="0"/>
              </a:rPr>
              <a:t> 4. La fruta creciendo a la sombra, cuando es expuesta en forma repentina a la radiación solar en periodos de alta se quema en forma rápida e intensa.</a:t>
            </a:r>
          </a:p>
          <a:p>
            <a:pPr>
              <a:buFontTx/>
              <a:buNone/>
            </a:pPr>
            <a:r>
              <a:rPr lang="es-ES" altLang="es-PE" sz="8000" dirty="0" smtClean="0">
                <a:latin typeface="Times New Roman" pitchFamily="18" charset="0"/>
                <a:cs typeface="Times New Roman" pitchFamily="18" charset="0"/>
              </a:rPr>
              <a:t>5. Ensayos en diferentes plantaciones han mostrado que la fruta ira perdiendo la capacidad de resistir altas temperaturas al avanzar la temporada, debido a un problema metabólico o  menor posibilidad de disipar calor, dado que la relación superficie/volumen de la fruta disminuye a partir de diciembre.</a:t>
            </a:r>
          </a:p>
          <a:p>
            <a:pPr>
              <a:buFontTx/>
              <a:buNone/>
            </a:pPr>
            <a:r>
              <a:rPr lang="es-ES" altLang="es-PE" sz="8000" dirty="0" smtClean="0">
                <a:latin typeface="Times New Roman" pitchFamily="18" charset="0"/>
                <a:cs typeface="Times New Roman" pitchFamily="18" charset="0"/>
              </a:rPr>
              <a:t>6. Estudios realizados a nivel de huerto han mostrado que bajo condiciones extremas, la T° de la piel de los frutos expuestos directamente al sol puede superar hasta en +15 °C la T° del aire que los rodea, acercándose al umbral de daño establecido. </a:t>
            </a:r>
          </a:p>
          <a:p>
            <a:pPr>
              <a:buFontTx/>
              <a:buNone/>
            </a:pPr>
            <a:r>
              <a:rPr lang="es-ES" altLang="es-PE" sz="8000" dirty="0" smtClean="0">
                <a:latin typeface="Times New Roman" pitchFamily="18" charset="0"/>
                <a:cs typeface="Times New Roman" pitchFamily="18" charset="0"/>
              </a:rPr>
              <a:t>7. El daño por sol en manzanas se produce cuando la T° del aire supera los 29 °C, lo que significa que los frutos expuestos a la radiación superaran los 40 </a:t>
            </a:r>
            <a:r>
              <a:rPr lang="es-ES" altLang="es-PE" sz="8000" dirty="0" err="1" smtClean="0">
                <a:latin typeface="Times New Roman" pitchFamily="18" charset="0"/>
                <a:cs typeface="Times New Roman" pitchFamily="18" charset="0"/>
              </a:rPr>
              <a:t>ºC</a:t>
            </a:r>
            <a:r>
              <a:rPr lang="es-ES" altLang="es-PE" sz="8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None/>
            </a:pPr>
            <a:endParaRPr lang="es-ES" altLang="es-PE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endParaRPr lang="es-ES" altLang="es-PE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s-ES" altLang="es-PE" dirty="0" smtClean="0"/>
          </a:p>
        </p:txBody>
      </p:sp>
      <p:sp>
        <p:nvSpPr>
          <p:cNvPr id="29700" name="2 CuadroTexto"/>
          <p:cNvSpPr txBox="1">
            <a:spLocks noChangeArrowheads="1"/>
          </p:cNvSpPr>
          <p:nvPr/>
        </p:nvSpPr>
        <p:spPr bwMode="auto">
          <a:xfrm>
            <a:off x="1547813" y="188913"/>
            <a:ext cx="693818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s-ES" altLang="es-PE" sz="4000" dirty="0">
                <a:latin typeface="+mj-lt"/>
              </a:rPr>
              <a:t>CONCEPTOS </a:t>
            </a:r>
            <a:r>
              <a:rPr lang="es-ES" altLang="es-PE" sz="4000" dirty="0" smtClean="0">
                <a:latin typeface="+mj-lt"/>
              </a:rPr>
              <a:t>DE DAÑOS POR </a:t>
            </a:r>
            <a:r>
              <a:rPr lang="es-ES" altLang="es-PE" sz="4000" dirty="0">
                <a:latin typeface="+mj-lt"/>
              </a:rPr>
              <a:t>SOL</a:t>
            </a:r>
          </a:p>
        </p:txBody>
      </p:sp>
      <p:pic>
        <p:nvPicPr>
          <p:cNvPr id="6" name="5 Imagen" descr="Descripción: LOGO SLOGAN MAIL_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19" y="133281"/>
            <a:ext cx="1476375" cy="4095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1301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4114800" cy="4709119"/>
          </a:xfrm>
        </p:spPr>
        <p:txBody>
          <a:bodyPr>
            <a:normAutofit fontScale="70000" lnSpcReduction="20000"/>
          </a:bodyPr>
          <a:lstStyle/>
          <a:p>
            <a:r>
              <a:rPr lang="es-PE" dirty="0" smtClean="0"/>
              <a:t>Refleja la Radiación Solar y Radiación Ultravioleta impidiendo los daños y Stress por exceso de T°.</a:t>
            </a:r>
          </a:p>
          <a:p>
            <a:r>
              <a:rPr lang="es-PE" dirty="0" smtClean="0"/>
              <a:t>Es un bloqueador solar a base de CAOLIN de partícula más fina en el mercado</a:t>
            </a:r>
          </a:p>
          <a:p>
            <a:r>
              <a:rPr lang="es-PE" dirty="0" smtClean="0"/>
              <a:t>No contiene Metales Pesados</a:t>
            </a:r>
          </a:p>
          <a:p>
            <a:r>
              <a:rPr lang="es-PE" dirty="0" smtClean="0"/>
              <a:t>No impide el pazo de la luz </a:t>
            </a:r>
          </a:p>
          <a:p>
            <a:r>
              <a:rPr lang="es-PE" dirty="0" smtClean="0"/>
              <a:t>No mancha la fruta y es de fácil limpieza</a:t>
            </a:r>
          </a:p>
          <a:p>
            <a:r>
              <a:rPr lang="es-PE" dirty="0" smtClean="0"/>
              <a:t>Reduce la T° de las plantas y frutos entre 4 a 8 °C frente a los no tratados</a:t>
            </a:r>
          </a:p>
          <a:p>
            <a:pPr marL="0" indent="0">
              <a:buNone/>
            </a:pPr>
            <a:endParaRPr lang="es-PE" dirty="0" smtClean="0"/>
          </a:p>
          <a:p>
            <a:endParaRPr lang="es-PE" dirty="0"/>
          </a:p>
        </p:txBody>
      </p:sp>
      <p:pic>
        <p:nvPicPr>
          <p:cNvPr id="4" name="Picture 15" descr="C:\Users\Mario Guerrero\Desktop\SUNCROPS\logo suncrops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74293"/>
            <a:ext cx="4032448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60032" y="1628800"/>
            <a:ext cx="4053086" cy="4392488"/>
          </a:xfrm>
          <a:prstGeom prst="rect">
            <a:avLst/>
          </a:prstGeom>
          <a:noFill/>
        </p:spPr>
      </p:pic>
      <p:pic>
        <p:nvPicPr>
          <p:cNvPr id="6" name="5 Imagen" descr="Descripción: LOGO SLOGAN MAIL_2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9505"/>
            <a:ext cx="1476375" cy="4095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2527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1"/>
          <p:cNvSpPr txBox="1">
            <a:spLocks noChangeArrowheads="1"/>
          </p:cNvSpPr>
          <p:nvPr/>
        </p:nvSpPr>
        <p:spPr bwMode="auto">
          <a:xfrm>
            <a:off x="179388" y="620713"/>
            <a:ext cx="8964612" cy="183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6480" tIns="48240" rIns="96480" bIns="48240"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GB" altLang="es-PE" sz="4000" b="1">
                <a:solidFill>
                  <a:srgbClr val="339933"/>
                </a:solidFill>
              </a:rPr>
              <a:t>Suncrops reduce temperatura de frutos</a:t>
            </a:r>
          </a:p>
          <a:p>
            <a:pPr eaLnBrk="1" hangingPunct="1"/>
            <a:endParaRPr lang="en-GB" altLang="es-PE" sz="3600" b="1" i="1">
              <a:solidFill>
                <a:srgbClr val="339933"/>
              </a:solidFill>
            </a:endParaRPr>
          </a:p>
          <a:p>
            <a:pPr eaLnBrk="1" hangingPunct="1"/>
            <a:endParaRPr lang="en-GB" altLang="es-PE" sz="2000" b="1" i="1">
              <a:solidFill>
                <a:srgbClr val="FF1A1A"/>
              </a:solidFill>
            </a:endParaRPr>
          </a:p>
        </p:txBody>
      </p:sp>
      <p:sp>
        <p:nvSpPr>
          <p:cNvPr id="28675" name="Text Box 2"/>
          <p:cNvSpPr txBox="1">
            <a:spLocks noChangeArrowheads="1"/>
          </p:cNvSpPr>
          <p:nvPr/>
        </p:nvSpPr>
        <p:spPr bwMode="auto">
          <a:xfrm>
            <a:off x="684213" y="1052513"/>
            <a:ext cx="4033837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6480" tIns="48240" rIns="96480" bIns="4824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ts val="525"/>
              </a:spcBef>
            </a:pPr>
            <a:endParaRPr lang="en-GB" altLang="es-PE" sz="2000">
              <a:solidFill>
                <a:srgbClr val="002060"/>
              </a:solidFill>
            </a:endParaRPr>
          </a:p>
          <a:p>
            <a:pPr eaLnBrk="1" hangingPunct="1">
              <a:spcBef>
                <a:spcPts val="525"/>
              </a:spcBef>
            </a:pPr>
            <a:endParaRPr lang="en-GB" altLang="es-PE" sz="2000">
              <a:solidFill>
                <a:srgbClr val="002060"/>
              </a:solidFill>
            </a:endParaRPr>
          </a:p>
          <a:p>
            <a:pPr eaLnBrk="1" hangingPunct="1">
              <a:spcBef>
                <a:spcPts val="825"/>
              </a:spcBef>
            </a:pPr>
            <a:r>
              <a:rPr lang="en-GB" altLang="es-PE" sz="3100"/>
              <a:t>Control-Testigo</a:t>
            </a:r>
          </a:p>
        </p:txBody>
      </p:sp>
      <p:sp>
        <p:nvSpPr>
          <p:cNvPr id="28676" name="Text Box 3"/>
          <p:cNvSpPr txBox="1">
            <a:spLocks noChangeArrowheads="1"/>
          </p:cNvSpPr>
          <p:nvPr/>
        </p:nvSpPr>
        <p:spPr bwMode="auto">
          <a:xfrm>
            <a:off x="5219700" y="981075"/>
            <a:ext cx="3530600" cy="154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6480" tIns="48240" rIns="96480" bIns="4824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ts val="525"/>
              </a:spcBef>
            </a:pPr>
            <a:endParaRPr lang="en-GB" altLang="es-PE" sz="2000">
              <a:solidFill>
                <a:srgbClr val="002060"/>
              </a:solidFill>
            </a:endParaRPr>
          </a:p>
          <a:p>
            <a:pPr eaLnBrk="1" hangingPunct="1">
              <a:spcBef>
                <a:spcPts val="525"/>
              </a:spcBef>
            </a:pPr>
            <a:endParaRPr lang="en-GB" altLang="es-PE" sz="2000">
              <a:solidFill>
                <a:srgbClr val="002060"/>
              </a:solidFill>
            </a:endParaRPr>
          </a:p>
          <a:p>
            <a:pPr eaLnBrk="1" hangingPunct="1">
              <a:spcBef>
                <a:spcPts val="825"/>
              </a:spcBef>
            </a:pPr>
            <a:r>
              <a:rPr lang="en-GB" altLang="es-PE" sz="3100"/>
              <a:t>Fruto tratado</a:t>
            </a:r>
          </a:p>
        </p:txBody>
      </p:sp>
      <p:pic>
        <p:nvPicPr>
          <p:cNvPr id="2867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708275"/>
            <a:ext cx="4467225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867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2708275"/>
            <a:ext cx="3384550" cy="324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8679" name="Picture 7" descr="C:\Users\Mario Guerrero\Desktop\SUNCROPS\logo suncrops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6134100"/>
            <a:ext cx="20320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Derechos reservados, prohibida su reproduccion parcial o total  ©</a:t>
            </a:r>
            <a:endParaRPr lang="es-CL"/>
          </a:p>
        </p:txBody>
      </p:sp>
      <p:pic>
        <p:nvPicPr>
          <p:cNvPr id="9" name="8 Imagen" descr="Descripción: LOGO SLOGAN MAIL_2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31" y="211138"/>
            <a:ext cx="1476375" cy="4095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6681116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b="1" dirty="0" smtClean="0">
                <a:solidFill>
                  <a:srgbClr val="92D050"/>
                </a:solidFill>
              </a:rPr>
              <a:t>SUNOFF</a:t>
            </a:r>
            <a:endParaRPr lang="es-PE" b="1" dirty="0">
              <a:solidFill>
                <a:srgbClr val="92D05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4768" y="1656382"/>
            <a:ext cx="4330824" cy="5084986"/>
          </a:xfrm>
        </p:spPr>
        <p:txBody>
          <a:bodyPr>
            <a:normAutofit fontScale="70000" lnSpcReduction="20000"/>
          </a:bodyPr>
          <a:lstStyle/>
          <a:p>
            <a:r>
              <a:rPr lang="es-PE" dirty="0" smtClean="0"/>
              <a:t>Es un bloqueador solar a base de Acidos Grasos de última generación. Reduce el efecto negativo del exceso de Radiación Solar y Radiación Ultravioleta.</a:t>
            </a:r>
          </a:p>
          <a:p>
            <a:r>
              <a:rPr lang="es-PE" dirty="0" smtClean="0"/>
              <a:t>Parte del producto ingresa superficialmente a la planta e internamente bloquea y estabiliza los radicales libres reduciendo notablemente el daño a nivel celular.</a:t>
            </a:r>
          </a:p>
          <a:p>
            <a:r>
              <a:rPr lang="es-PE" dirty="0" smtClean="0"/>
              <a:t>Es transparente y no mancha la fruta.</a:t>
            </a:r>
          </a:p>
          <a:p>
            <a:r>
              <a:rPr lang="es-PE" dirty="0" smtClean="0"/>
              <a:t>No afecta el afecta el proceso en </a:t>
            </a:r>
            <a:r>
              <a:rPr lang="es-PE" dirty="0" err="1" smtClean="0"/>
              <a:t>Packing</a:t>
            </a:r>
            <a:r>
              <a:rPr lang="es-PE" dirty="0" smtClean="0"/>
              <a:t> y la fruta tiene más brillo en la cosecha</a:t>
            </a:r>
            <a:endParaRPr lang="es-PE" dirty="0"/>
          </a:p>
        </p:txBody>
      </p:sp>
      <p:pic>
        <p:nvPicPr>
          <p:cNvPr id="1027" name="Picture 3" descr="F:\DCIM\119___01\IMG_157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323395" y="1877406"/>
            <a:ext cx="5157189" cy="4083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5 Imagen" descr="Descripción: LOGO SLOGAN MAIL_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1476375" cy="4095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81742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Autofit/>
          </a:bodyPr>
          <a:lstStyle/>
          <a:p>
            <a:r>
              <a:rPr lang="es-PE" sz="3200" dirty="0" smtClean="0"/>
              <a:t>Experiencias en Perú</a:t>
            </a:r>
            <a:br>
              <a:rPr lang="es-PE" sz="3200" dirty="0" smtClean="0"/>
            </a:br>
            <a:r>
              <a:rPr lang="es-PE" sz="3200" dirty="0" smtClean="0"/>
              <a:t>Aplicaciones en Hoja Redonda-Chincha</a:t>
            </a:r>
            <a:endParaRPr lang="es-PE" sz="3200" dirty="0"/>
          </a:p>
        </p:txBody>
      </p:sp>
      <p:pic>
        <p:nvPicPr>
          <p:cNvPr id="2050" name="Picture 2" descr="F:\DCIM\119___01\IMG_156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91578" y="800710"/>
            <a:ext cx="3168355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CIM\119___01\IMG_157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860032" y="836714"/>
            <a:ext cx="3384376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:\DCIM\119___01\IMG_157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1" y="3861048"/>
            <a:ext cx="3775968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F:\DCIM\119___01\IMG_157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3573015"/>
            <a:ext cx="3960441" cy="3110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7 Imagen" descr="Descripción: LOGO SLOGAN MAIL_2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1476375" cy="4095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9788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677</Words>
  <Application>Microsoft Office PowerPoint</Application>
  <PresentationFormat>Presentación en pantalla (4:3)</PresentationFormat>
  <Paragraphs>80</Paragraphs>
  <Slides>12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Tema de Office</vt:lpstr>
      <vt:lpstr>Uso de Bloqueadores Solares en Perú</vt:lpstr>
      <vt:lpstr>Uso de bloqueadores Solares en Agricultura</vt:lpstr>
      <vt:lpstr>Transtornos Internos por Aumento de T°</vt:lpstr>
      <vt:lpstr>Presentación de PowerPoint</vt:lpstr>
      <vt:lpstr>Presentación de PowerPoint</vt:lpstr>
      <vt:lpstr>Presentación de PowerPoint</vt:lpstr>
      <vt:lpstr>Presentación de PowerPoint</vt:lpstr>
      <vt:lpstr>SUNOFF</vt:lpstr>
      <vt:lpstr>Experiencias en Perú Aplicaciones en Hoja Redonda-Chincha</vt:lpstr>
      <vt:lpstr>Aplicaciones de SUNOFF</vt:lpstr>
      <vt:lpstr>Programa de Aplicaciones en CITRICOS-PERU </vt:lpstr>
      <vt:lpstr>Otros Cultivos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Raul Cruz</dc:creator>
  <cp:lastModifiedBy>sony 1</cp:lastModifiedBy>
  <cp:revision>14</cp:revision>
  <dcterms:created xsi:type="dcterms:W3CDTF">2014-03-05T13:22:38Z</dcterms:created>
  <dcterms:modified xsi:type="dcterms:W3CDTF">2015-03-06T16:45:23Z</dcterms:modified>
</cp:coreProperties>
</file>